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5" r:id="rId3"/>
    <p:sldId id="295" r:id="rId4"/>
    <p:sldId id="308" r:id="rId5"/>
    <p:sldId id="311" r:id="rId6"/>
    <p:sldId id="310" r:id="rId7"/>
    <p:sldId id="296" r:id="rId8"/>
    <p:sldId id="297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83" r:id="rId17"/>
    <p:sldId id="294" r:id="rId18"/>
    <p:sldId id="299" r:id="rId19"/>
    <p:sldId id="312" r:id="rId20"/>
    <p:sldId id="313" r:id="rId21"/>
    <p:sldId id="314" r:id="rId22"/>
    <p:sldId id="30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E34B-B10B-4EB9-8A29-F3F3BD1C1D7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11137-C557-43B2-9C11-7A32E57E1E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0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9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28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0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3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https://www.sciencedirect.com/topics/computer-science/chaotic-systems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11137-C557-43B2-9C11-7A32E57E1E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A7B-1BF7-4168-A0FC-4488426167BA}" type="datetime1">
              <a:rPr lang="es-ES" smtClean="0"/>
              <a:t>16/06/2021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4A30-A9CD-44C2-99AE-A91CF775402A}" type="datetime1">
              <a:rPr lang="es-ES" smtClean="0"/>
              <a:t>16/06/2021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2A8B-E6CD-4A51-8415-D048735CDAAE}" type="datetime1">
              <a:rPr lang="es-ES" smtClean="0"/>
              <a:t>16/06/2021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B129-63FF-4718-BDB5-C0E0D658AF1F}" type="datetime1">
              <a:rPr lang="es-ES" smtClean="0"/>
              <a:t>16/06/2021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9DADB-F71F-49C0-AE78-387CF78C635E}" type="datetime1">
              <a:rPr lang="es-ES" smtClean="0"/>
              <a:t>16/06/2021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8D86-6DED-4D6F-B834-A25FE04241BF}" type="datetime1">
              <a:rPr lang="es-ES" smtClean="0"/>
              <a:t>16/06/2021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AF4F-FCEB-4020-885F-4A59BF1FABD1}" type="datetime1">
              <a:rPr lang="es-ES" smtClean="0"/>
              <a:t>16/06/2021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9547-D024-4DF9-95AD-BE81233B891E}" type="datetime1">
              <a:rPr lang="es-ES" smtClean="0"/>
              <a:t>16/06/2021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B43B7-BB33-4250-9255-95186096D56B}" type="datetime1">
              <a:rPr lang="es-ES" smtClean="0"/>
              <a:t>16/06/2021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C535-D827-4C68-B669-4EE9A94F541E}" type="datetime1">
              <a:rPr lang="es-ES" smtClean="0"/>
              <a:t>16/06/2021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D649-F72F-40B8-B30B-4E4157CBF641}" type="datetime1">
              <a:rPr lang="es-ES" smtClean="0"/>
              <a:t>16/06/2021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19025-E18B-455B-BE8A-BD2347D37B94}" type="datetime1">
              <a:rPr lang="es-ES" smtClean="0"/>
              <a:t>16/06/2021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chaotic-systems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JQ3hYko51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searchgate.net/figure/A-Basic-sigmoid-function-with-two-parameters-c1-and-c2-as-commonly-used-for-subitizing_fig2_32586898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73160" y="1145073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Recognition using Neural Networks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84373" y="5937609"/>
            <a:ext cx="3116826" cy="760833"/>
          </a:xfrm>
        </p:spPr>
        <p:txBody>
          <a:bodyPr>
            <a:norm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Authors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Yi Qiang Ji Zhang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CFBF85-6544-485B-B986-D061970074BA}"/>
              </a:ext>
            </a:extLst>
          </p:cNvPr>
          <p:cNvSpPr txBox="1"/>
          <p:nvPr/>
        </p:nvSpPr>
        <p:spPr>
          <a:xfrm>
            <a:off x="9601199" y="5885259"/>
            <a:ext cx="2231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Professor/s: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Alex Ferrer </a:t>
            </a:r>
            <a:r>
              <a:rPr lang="en-US" sz="2000" dirty="0" err="1">
                <a:solidFill>
                  <a:schemeClr val="bg1"/>
                </a:solidFill>
              </a:rPr>
              <a:t>Ferr</a:t>
            </a:r>
            <a:r>
              <a:rPr lang="es-ES" sz="2000" dirty="0">
                <a:solidFill>
                  <a:schemeClr val="bg1"/>
                </a:solidFill>
              </a:rPr>
              <a:t>é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2" descr="Principis de la normativa visual corporativa — Recursos i serveis per a la  comunicació — UPC. Universitat Politècnica de Catalunya">
            <a:extLst>
              <a:ext uri="{FF2B5EF4-FFF2-40B4-BE49-F238E27FC236}">
                <a16:creationId xmlns:a16="http://schemas.microsoft.com/office/drawing/2014/main" id="{0DC3DAF6-1745-44B0-821B-5269CAB8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9654"/>
            <a:ext cx="3996833" cy="11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8BAC202-C2C3-4FAD-85F0-D17C331138CF}"/>
              </a:ext>
            </a:extLst>
          </p:cNvPr>
          <p:cNvSpPr txBox="1"/>
          <p:nvPr/>
        </p:nvSpPr>
        <p:spPr>
          <a:xfrm>
            <a:off x="4291078" y="4858550"/>
            <a:ext cx="3609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Aerospace Engineering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10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D18CC7-71F8-4BF4-A84A-7F31C3203C7F}"/>
              </a:ext>
            </a:extLst>
          </p:cNvPr>
          <p:cNvSpPr txBox="1"/>
          <p:nvPr/>
        </p:nvSpPr>
        <p:spPr>
          <a:xfrm>
            <a:off x="968226" y="142811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Epoch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1B02C9-016D-4516-AA4E-BF62E995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90" y="226709"/>
            <a:ext cx="6746928" cy="62348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794E508-ED43-440E-8C6F-739873F27B50}"/>
              </a:ext>
            </a:extLst>
          </p:cNvPr>
          <p:cNvSpPr txBox="1"/>
          <p:nvPr/>
        </p:nvSpPr>
        <p:spPr>
          <a:xfrm>
            <a:off x="1029760" y="1058779"/>
            <a:ext cx="81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 </a:t>
            </a:r>
            <a:r>
              <a:rPr lang="es-ES" dirty="0" err="1"/>
              <a:t>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4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11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D18CC7-71F8-4BF4-A84A-7F31C3203C7F}"/>
              </a:ext>
            </a:extLst>
          </p:cNvPr>
          <p:cNvSpPr txBox="1"/>
          <p:nvPr/>
        </p:nvSpPr>
        <p:spPr>
          <a:xfrm>
            <a:off x="896115" y="151558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Epoch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3AB131-1D31-4C41-BC8B-04E08E65C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65" y="136525"/>
            <a:ext cx="6876935" cy="631201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34FE388-CF55-4EFC-AF23-B3BA849DA68E}"/>
              </a:ext>
            </a:extLst>
          </p:cNvPr>
          <p:cNvSpPr txBox="1"/>
          <p:nvPr/>
        </p:nvSpPr>
        <p:spPr>
          <a:xfrm>
            <a:off x="1029903" y="1155032"/>
            <a:ext cx="81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 </a:t>
            </a:r>
            <a:r>
              <a:rPr lang="es-ES" dirty="0" err="1"/>
              <a:t>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5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12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D18CC7-71F8-4BF4-A84A-7F31C3203C7F}"/>
              </a:ext>
            </a:extLst>
          </p:cNvPr>
          <p:cNvSpPr txBox="1"/>
          <p:nvPr/>
        </p:nvSpPr>
        <p:spPr>
          <a:xfrm>
            <a:off x="996367" y="152436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Epoch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4F2224-163A-4A91-ABCF-2E09B12C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62" y="186062"/>
            <a:ext cx="6789438" cy="64858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319E401-DDBD-4A9B-B29E-DC2F029AD831}"/>
              </a:ext>
            </a:extLst>
          </p:cNvPr>
          <p:cNvSpPr txBox="1"/>
          <p:nvPr/>
        </p:nvSpPr>
        <p:spPr>
          <a:xfrm>
            <a:off x="1029903" y="1155032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 </a:t>
            </a:r>
            <a:r>
              <a:rPr lang="es-ES" dirty="0" err="1"/>
              <a:t>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0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13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D18CC7-71F8-4BF4-A84A-7F31C3203C7F}"/>
              </a:ext>
            </a:extLst>
          </p:cNvPr>
          <p:cNvSpPr txBox="1"/>
          <p:nvPr/>
        </p:nvSpPr>
        <p:spPr>
          <a:xfrm>
            <a:off x="996367" y="152436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Epoch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19E401-DDBD-4A9B-B29E-DC2F029AD831}"/>
              </a:ext>
            </a:extLst>
          </p:cNvPr>
          <p:cNvSpPr txBox="1"/>
          <p:nvPr/>
        </p:nvSpPr>
        <p:spPr>
          <a:xfrm>
            <a:off x="1029903" y="1155032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 </a:t>
            </a:r>
            <a:r>
              <a:rPr lang="es-ES" dirty="0" err="1"/>
              <a:t>layers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221C0C6-58D3-4539-B974-78C7DD6C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21" y="136525"/>
            <a:ext cx="6928679" cy="661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14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D18CC7-71F8-4BF4-A84A-7F31C3203C7F}"/>
              </a:ext>
            </a:extLst>
          </p:cNvPr>
          <p:cNvSpPr txBox="1"/>
          <p:nvPr/>
        </p:nvSpPr>
        <p:spPr>
          <a:xfrm>
            <a:off x="996367" y="152436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Epoch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19E401-DDBD-4A9B-B29E-DC2F029AD831}"/>
              </a:ext>
            </a:extLst>
          </p:cNvPr>
          <p:cNvSpPr txBox="1"/>
          <p:nvPr/>
        </p:nvSpPr>
        <p:spPr>
          <a:xfrm>
            <a:off x="1029903" y="1155032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 </a:t>
            </a:r>
            <a:r>
              <a:rPr lang="es-ES" dirty="0" err="1"/>
              <a:t>layers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AC0C34-7E20-4B31-AA75-01EE89F7A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95" y="234048"/>
            <a:ext cx="6974746" cy="648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15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D18CC7-71F8-4BF4-A84A-7F31C3203C7F}"/>
              </a:ext>
            </a:extLst>
          </p:cNvPr>
          <p:cNvSpPr txBox="1"/>
          <p:nvPr/>
        </p:nvSpPr>
        <p:spPr>
          <a:xfrm>
            <a:off x="996367" y="152436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Epoch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19E401-DDBD-4A9B-B29E-DC2F029AD831}"/>
              </a:ext>
            </a:extLst>
          </p:cNvPr>
          <p:cNvSpPr txBox="1"/>
          <p:nvPr/>
        </p:nvSpPr>
        <p:spPr>
          <a:xfrm>
            <a:off x="1029903" y="1155032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 </a:t>
            </a:r>
            <a:r>
              <a:rPr lang="es-ES" dirty="0" err="1"/>
              <a:t>layers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3CC78A-1EC3-41DD-8DC6-DB1C29B2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99"/>
          <a:stretch/>
        </p:blipFill>
        <p:spPr>
          <a:xfrm>
            <a:off x="2797501" y="136525"/>
            <a:ext cx="7059010" cy="31938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016091-CDA3-4568-82F7-4BF0D1EEC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05" y="3429000"/>
            <a:ext cx="4636169" cy="31956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0A7131-2AD0-428A-9FDC-B4402670F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5" t="47981" r="24798" b="242"/>
          <a:stretch/>
        </p:blipFill>
        <p:spPr>
          <a:xfrm>
            <a:off x="2938913" y="3429000"/>
            <a:ext cx="3388093" cy="33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8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Testing the algorithm image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16</a:t>
            </a:fld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97A5E3D-4AF9-4E6B-8A3E-FDBB81B7FA05}"/>
              </a:ext>
            </a:extLst>
          </p:cNvPr>
          <p:cNvSpPr/>
          <p:nvPr/>
        </p:nvSpPr>
        <p:spPr>
          <a:xfrm>
            <a:off x="0" y="6591300"/>
            <a:ext cx="6905625" cy="266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  <a:latin typeface="DINWebPro"/>
              </a:rPr>
              <a:t>[1] </a:t>
            </a:r>
            <a:r>
              <a:rPr lang="es-ES" sz="1000" b="0" i="0" dirty="0" err="1">
                <a:solidFill>
                  <a:schemeClr val="tx1"/>
                </a:solidFill>
                <a:effectLst/>
                <a:latin typeface="NexusSans"/>
              </a:rPr>
              <a:t>Lauterborn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NexusSans"/>
              </a:rPr>
              <a:t> W.(2003) </a:t>
            </a:r>
            <a:r>
              <a:rPr lang="es-ES" sz="1000" b="0" i="0" dirty="0" err="1">
                <a:solidFill>
                  <a:schemeClr val="tx1"/>
                </a:solidFill>
                <a:effectLst/>
                <a:latin typeface="NexusSans"/>
              </a:rPr>
              <a:t>Chaotic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NexusSans"/>
              </a:rPr>
              <a:t> </a:t>
            </a:r>
            <a:r>
              <a:rPr lang="es-ES" sz="1000" b="0" i="0" dirty="0" err="1">
                <a:solidFill>
                  <a:schemeClr val="tx1"/>
                </a:solidFill>
                <a:effectLst/>
                <a:latin typeface="NexusSans"/>
              </a:rPr>
              <a:t>System</a:t>
            </a:r>
            <a:r>
              <a:rPr lang="es-ES" sz="1000" dirty="0" err="1">
                <a:solidFill>
                  <a:schemeClr val="tx1"/>
                </a:solidFill>
                <a:latin typeface="NexusSans"/>
              </a:rPr>
              <a:t>s</a:t>
            </a:r>
            <a:r>
              <a:rPr lang="es-ES" sz="1000" dirty="0">
                <a:solidFill>
                  <a:schemeClr val="tx1"/>
                </a:solidFill>
                <a:latin typeface="NexusSans"/>
              </a:rPr>
              <a:t>. </a:t>
            </a:r>
            <a:r>
              <a:rPr lang="es-ES" sz="1000" dirty="0">
                <a:solidFill>
                  <a:srgbClr val="0563C1"/>
                </a:solidFill>
                <a:latin typeface="Nexus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https://www.sciencedirect.com/topics/computer-science/chaotic-systems 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Nexus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s-ES" sz="1000" b="0" i="0" dirty="0">
              <a:solidFill>
                <a:schemeClr val="tx1"/>
              </a:solidFill>
              <a:effectLst/>
              <a:latin typeface="DINWebPro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902EC3-CCE3-49B5-97B6-297AC87CA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3" y="2066735"/>
            <a:ext cx="2476846" cy="272453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61A879-9AA5-4A18-983E-7FB96DA1D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29" y="2095314"/>
            <a:ext cx="2572109" cy="26959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757FB7-487E-427E-8657-2CE76657F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94" y="2066735"/>
            <a:ext cx="2514951" cy="272453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5D03BC2-2C6E-4147-B4AB-501FC38CF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089" y="2133754"/>
            <a:ext cx="2495898" cy="268642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5763F0C-DA07-4E5D-9E07-BB12E130F14F}"/>
              </a:ext>
            </a:extLst>
          </p:cNvPr>
          <p:cNvSpPr txBox="1"/>
          <p:nvPr/>
        </p:nvSpPr>
        <p:spPr>
          <a:xfrm>
            <a:off x="3784608" y="5447899"/>
            <a:ext cx="46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 achieved: 88.1% with 1000 iterations (single layer)</a:t>
            </a:r>
          </a:p>
        </p:txBody>
      </p:sp>
    </p:spTree>
    <p:extLst>
      <p:ext uri="{BB962C8B-B14F-4D97-AF65-F5344CB8AC3E}">
        <p14:creationId xmlns:p14="http://schemas.microsoft.com/office/powerpoint/2010/main" val="1129434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Further improvements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916E-71A8-4ADC-9AE6-58F571BE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73" y="1474921"/>
            <a:ext cx="11383854" cy="4543425"/>
          </a:xfrm>
        </p:spPr>
        <p:txBody>
          <a:bodyPr>
            <a:noAutofit/>
          </a:bodyPr>
          <a:lstStyle/>
          <a:p>
            <a:r>
              <a:rPr lang="en-US" sz="2000" dirty="0"/>
              <a:t>How to implement a Convolutional Neural Network?</a:t>
            </a:r>
          </a:p>
          <a:p>
            <a:endParaRPr lang="en-US" sz="200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17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97A5E3D-4AF9-4E6B-8A3E-FDBB81B7FA05}"/>
              </a:ext>
            </a:extLst>
          </p:cNvPr>
          <p:cNvSpPr/>
          <p:nvPr/>
        </p:nvSpPr>
        <p:spPr>
          <a:xfrm>
            <a:off x="0" y="6591300"/>
            <a:ext cx="6905625" cy="266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 dirty="0">
                <a:solidFill>
                  <a:schemeClr val="tx1"/>
                </a:solidFill>
                <a:latin typeface="DINWebPro"/>
              </a:rPr>
              <a:t>[1] https://dev.to/afrozchakure/cnn-in-a-brief-27gg</a:t>
            </a:r>
            <a:endParaRPr lang="es-ES" sz="1000" b="0" i="0" dirty="0">
              <a:solidFill>
                <a:schemeClr val="tx1"/>
              </a:solidFill>
              <a:effectLst/>
              <a:latin typeface="DINWebPro"/>
            </a:endParaRPr>
          </a:p>
        </p:txBody>
      </p:sp>
      <p:pic>
        <p:nvPicPr>
          <p:cNvPr id="3076" name="Picture 4" descr="Convolutional Neural Networks (CNN) in a Brief - DEV Community">
            <a:extLst>
              <a:ext uri="{FF2B5EF4-FFF2-40B4-BE49-F238E27FC236}">
                <a16:creationId xmlns:a16="http://schemas.microsoft.com/office/drawing/2014/main" id="{0954B550-9B4E-459D-8CCF-4E234905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46" y="1898517"/>
            <a:ext cx="8515107" cy="357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BE2C086-B864-4B82-B3B2-C30A243C6880}"/>
              </a:ext>
            </a:extLst>
          </p:cNvPr>
          <p:cNvSpPr txBox="1"/>
          <p:nvPr/>
        </p:nvSpPr>
        <p:spPr>
          <a:xfrm>
            <a:off x="4764505" y="5529126"/>
            <a:ext cx="333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Neural Network [1]</a:t>
            </a:r>
          </a:p>
        </p:txBody>
      </p:sp>
    </p:spTree>
    <p:extLst>
      <p:ext uri="{BB962C8B-B14F-4D97-AF65-F5344CB8AC3E}">
        <p14:creationId xmlns:p14="http://schemas.microsoft.com/office/powerpoint/2010/main" val="1075545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987161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Further improvements and questions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916E-71A8-4ADC-9AE6-58F571BE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73" y="1474921"/>
            <a:ext cx="11383854" cy="4543425"/>
          </a:xfrm>
        </p:spPr>
        <p:txBody>
          <a:bodyPr>
            <a:noAutofit/>
          </a:bodyPr>
          <a:lstStyle/>
          <a:p>
            <a:r>
              <a:rPr lang="en-US" sz="2000" dirty="0"/>
              <a:t>Why </a:t>
            </a:r>
            <a:r>
              <a:rPr lang="en-US" sz="2000" dirty="0" err="1"/>
              <a:t>ReLU</a:t>
            </a:r>
            <a:r>
              <a:rPr lang="en-US" sz="2000" dirty="0"/>
              <a:t> activation function does not increase accuracy?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Potential explanation: when using an input in [0, 255], then when doing the weighted sum for the layer L: z=a(L−1)w(L)+b(L), the value z will often be big too. If z is often big (or even if it's often &gt; 0), let's say around 100, than </a:t>
            </a:r>
            <a:r>
              <a:rPr lang="en-US" sz="2000" dirty="0" err="1"/>
              <a:t>ReLU</a:t>
            </a:r>
            <a:r>
              <a:rPr lang="en-US" sz="2000" dirty="0"/>
              <a:t>(z)=z, and we totally lose the "non-linear" aspect of this activation function! Said in another way: if the input is in [0, 255], then z is often far from 0, and we totally avoid the place where "interesting non-linear things" are going on (around 0 the </a:t>
            </a:r>
            <a:r>
              <a:rPr lang="en-US" sz="2000" dirty="0" err="1"/>
              <a:t>ReLU</a:t>
            </a:r>
            <a:r>
              <a:rPr lang="en-US" sz="2000" dirty="0"/>
              <a:t> function is non linear and looks like __/)... Now when the input is in [0,1], then the weighted sum z can often be close to 0: maybe it sometimes goes below 0 (since the weights are randomly-initialized on [-1, 1], it's possible!), sometimes higher than 0, etc. Then more neuron activation/deactivation is happening... This could be a potential explanation of why it works better with input in [0, 1].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18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97A5E3D-4AF9-4E6B-8A3E-FDBB81B7FA05}"/>
              </a:ext>
            </a:extLst>
          </p:cNvPr>
          <p:cNvSpPr/>
          <p:nvPr/>
        </p:nvSpPr>
        <p:spPr>
          <a:xfrm>
            <a:off x="0" y="6591300"/>
            <a:ext cx="6905625" cy="266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 dirty="0">
                <a:solidFill>
                  <a:schemeClr val="tx1"/>
                </a:solidFill>
                <a:latin typeface="DINWebPro"/>
              </a:rPr>
              <a:t>[1] https://datascience.stackexchange.com/questions/18667/relu-vs-sigmoid-in-mnist-example</a:t>
            </a:r>
            <a:endParaRPr lang="es-ES" sz="1000" b="0" i="0" dirty="0">
              <a:solidFill>
                <a:schemeClr val="tx1"/>
              </a:solidFill>
              <a:effectLst/>
              <a:latin typeface="DINWebPro"/>
            </a:endParaRPr>
          </a:p>
        </p:txBody>
      </p:sp>
    </p:spTree>
    <p:extLst>
      <p:ext uri="{BB962C8B-B14F-4D97-AF65-F5344CB8AC3E}">
        <p14:creationId xmlns:p14="http://schemas.microsoft.com/office/powerpoint/2010/main" val="4244484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987161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7757880-87E7-4044-8E0E-D921168BB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7400" y="1474788"/>
            <a:ext cx="8077200" cy="4543425"/>
          </a:xfr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19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A0E2B1-C868-4B7B-BF4F-4A4B574E5697}"/>
              </a:ext>
            </a:extLst>
          </p:cNvPr>
          <p:cNvSpPr txBox="1"/>
          <p:nvPr/>
        </p:nvSpPr>
        <p:spPr>
          <a:xfrm>
            <a:off x="0" y="6536809"/>
            <a:ext cx="30364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https://gitlab.com/erikfransson/pca-mnist-testing</a:t>
            </a:r>
          </a:p>
        </p:txBody>
      </p:sp>
    </p:spTree>
    <p:extLst>
      <p:ext uri="{BB962C8B-B14F-4D97-AF65-F5344CB8AC3E}">
        <p14:creationId xmlns:p14="http://schemas.microsoft.com/office/powerpoint/2010/main" val="142991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916E-71A8-4ADC-9AE6-58F571BE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7" y="1157287"/>
            <a:ext cx="4652702" cy="4543425"/>
          </a:xfrm>
        </p:spPr>
        <p:txBody>
          <a:bodyPr>
            <a:noAutofit/>
          </a:bodyPr>
          <a:lstStyle/>
          <a:p>
            <a:r>
              <a:rPr lang="en-GB" sz="2000" dirty="0"/>
              <a:t>Neural Networks</a:t>
            </a:r>
          </a:p>
          <a:p>
            <a:r>
              <a:rPr lang="en-US" sz="2000" dirty="0"/>
              <a:t>A neuron is the basic unit of the neural network. It takes inputs parameters, then does some computation with them, and produces one output. </a:t>
            </a:r>
            <a:endParaRPr lang="en-GB" sz="200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15D89B-2563-4CE2-A05F-ED2411474720}"/>
              </a:ext>
            </a:extLst>
          </p:cNvPr>
          <p:cNvSpPr/>
          <p:nvPr/>
        </p:nvSpPr>
        <p:spPr>
          <a:xfrm>
            <a:off x="0" y="5876925"/>
            <a:ext cx="6905625" cy="981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 dirty="0">
                <a:solidFill>
                  <a:schemeClr val="tx1"/>
                </a:solidFill>
                <a:latin typeface="DINWebPro"/>
              </a:rPr>
              <a:t>[1] 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DINWebPro"/>
              </a:rPr>
              <a:t>https://www.researchgate.net/figure/A-Basic-sigmoid-function-with-two-parameters-c1-and-c2-as-commonly-used-for-subitizing_fig2_325868989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D76E11-45D4-49DA-BA08-0A13E8B47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8" y="163289"/>
            <a:ext cx="3572570" cy="2083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7E46A6A-D9A6-4C0A-B73B-F689CB26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359" y="3230266"/>
            <a:ext cx="3022787" cy="25348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97B83F1-2365-420C-9FC3-00EB09CDB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644" y="136525"/>
            <a:ext cx="3184215" cy="253480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DD22E8B-ACB0-46F1-90A5-D4FA2555A563}"/>
              </a:ext>
            </a:extLst>
          </p:cNvPr>
          <p:cNvSpPr txBox="1"/>
          <p:nvPr/>
        </p:nvSpPr>
        <p:spPr>
          <a:xfrm>
            <a:off x="6001689" y="2247288"/>
            <a:ext cx="1576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Neuron scheme [1]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45DD1B-BE47-4BB2-A6A2-24C1686B7A96}"/>
              </a:ext>
            </a:extLst>
          </p:cNvPr>
          <p:cNvSpPr txBox="1"/>
          <p:nvPr/>
        </p:nvSpPr>
        <p:spPr>
          <a:xfrm>
            <a:off x="9695747" y="2653964"/>
            <a:ext cx="1286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ReLU</a:t>
            </a:r>
            <a:r>
              <a:rPr lang="en-US" sz="1400" dirty="0"/>
              <a:t> function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84F2976-7D7B-49A0-821F-66F33C8F0341}"/>
              </a:ext>
            </a:extLst>
          </p:cNvPr>
          <p:cNvSpPr txBox="1"/>
          <p:nvPr/>
        </p:nvSpPr>
        <p:spPr>
          <a:xfrm>
            <a:off x="9582584" y="5780497"/>
            <a:ext cx="1476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Sigmoid function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BA71BDD-A2A7-4A99-8141-CD86C5061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410" y="2807852"/>
            <a:ext cx="4656673" cy="28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72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987161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20</a:t>
            </a:fld>
            <a:endParaRPr lang="es-ES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C40F33B1-9A86-45E4-A694-B9AFCD666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58477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0"/>
            <a:ext cx="11987161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21</a:t>
            </a:fld>
            <a:endParaRPr lang="es-E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2964407-06BC-4833-81C6-884ED7A6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61652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AC6C1-E29A-426B-BB88-7DF480FE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 visualization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109FA1-61D7-483C-AE40-5D18C187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1FA9FD-D412-41F8-89FB-9F204066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758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916E-71A8-4ADC-9AE6-58F571BE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7" y="1157287"/>
            <a:ext cx="4652702" cy="4543425"/>
          </a:xfrm>
        </p:spPr>
        <p:txBody>
          <a:bodyPr>
            <a:noAutofit/>
          </a:bodyPr>
          <a:lstStyle/>
          <a:p>
            <a:r>
              <a:rPr lang="en-US" sz="2000" dirty="0"/>
              <a:t>The dataset we're using is the well-known MNIST handwritten digit dataset, which is frequently used in both ML and computer vision applications. It includes 28 × 28 grayscale photos of handwritten numerals that resemble as follows:</a:t>
            </a:r>
            <a:endParaRPr lang="en-GB" sz="200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15D89B-2563-4CE2-A05F-ED2411474720}"/>
              </a:ext>
            </a:extLst>
          </p:cNvPr>
          <p:cNvSpPr/>
          <p:nvPr/>
        </p:nvSpPr>
        <p:spPr>
          <a:xfrm>
            <a:off x="0" y="5876925"/>
            <a:ext cx="6905625" cy="981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 dirty="0">
                <a:solidFill>
                  <a:schemeClr val="tx1"/>
                </a:solidFill>
                <a:latin typeface="DINWebPro"/>
              </a:rPr>
              <a:t>[1] 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DINWebPro"/>
                <a:hlinkClick r:id="rId2"/>
              </a:rPr>
              <a:t>https://www.researchgate.net/figure/A-Basic-sigmoid-function-with-two-parameters-c1-and-c2-as-commonly-used-for-subitizing_fig2_325868989</a:t>
            </a:r>
            <a:endParaRPr lang="es-ES" sz="1000" b="0" i="0" dirty="0">
              <a:solidFill>
                <a:schemeClr val="tx1"/>
              </a:solidFill>
              <a:effectLst/>
              <a:latin typeface="DINWebPro"/>
            </a:endParaRPr>
          </a:p>
          <a:p>
            <a:r>
              <a:rPr lang="es-ES" sz="1000" dirty="0">
                <a:solidFill>
                  <a:schemeClr val="tx1"/>
                </a:solidFill>
                <a:latin typeface="DINWebPro"/>
              </a:rPr>
              <a:t>[2] https://www.deeplearningbook.org/</a:t>
            </a:r>
            <a:endParaRPr lang="es-ES" sz="1000" b="0" i="0" dirty="0">
              <a:solidFill>
                <a:schemeClr val="tx1"/>
              </a:solidFill>
              <a:effectLst/>
              <a:latin typeface="DINWebPro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C684352-0693-417F-A779-035B28120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42" y="2087302"/>
            <a:ext cx="2728778" cy="26833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9599AD-EA7C-4C62-9D9A-BAC3B401F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734" y="1393943"/>
            <a:ext cx="3466839" cy="34769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AE5050-8F82-408B-A4ED-431DDE8089A3}"/>
              </a:ext>
            </a:extLst>
          </p:cNvPr>
          <p:cNvSpPr txBox="1"/>
          <p:nvPr/>
        </p:nvSpPr>
        <p:spPr>
          <a:xfrm>
            <a:off x="7421880" y="5263267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dataset [1] [2]</a:t>
            </a:r>
          </a:p>
        </p:txBody>
      </p:sp>
    </p:spTree>
    <p:extLst>
      <p:ext uri="{BB962C8B-B14F-4D97-AF65-F5344CB8AC3E}">
        <p14:creationId xmlns:p14="http://schemas.microsoft.com/office/powerpoint/2010/main" val="204622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</a:t>
            </a:fld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FE3EF1-EF05-4EDA-8D55-749992AB2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91" y="1107426"/>
            <a:ext cx="8271130" cy="48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5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90B1A5-8A45-4DE4-A31E-825BE7CA3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14" t="25389" r="25585" b="21940"/>
          <a:stretch/>
        </p:blipFill>
        <p:spPr>
          <a:xfrm>
            <a:off x="805054" y="1871521"/>
            <a:ext cx="4959654" cy="29565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7703A2-CC23-4331-9FD6-F6CDD716E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36" t="15893" r="23966" b="22589"/>
          <a:stretch/>
        </p:blipFill>
        <p:spPr>
          <a:xfrm>
            <a:off x="6790048" y="1751077"/>
            <a:ext cx="4596898" cy="30769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9BE1EEE-26D6-4810-99C3-92B51F09581D}"/>
              </a:ext>
            </a:extLst>
          </p:cNvPr>
          <p:cNvSpPr txBox="1"/>
          <p:nvPr/>
        </p:nvSpPr>
        <p:spPr>
          <a:xfrm>
            <a:off x="3040762" y="5495544"/>
            <a:ext cx="684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(to allow the function to shift) since the weights only change slope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92C3A04-AC4E-4B79-AE31-30E72EAA5A4C}"/>
              </a:ext>
            </a:extLst>
          </p:cNvPr>
          <p:cNvSpPr/>
          <p:nvPr/>
        </p:nvSpPr>
        <p:spPr>
          <a:xfrm>
            <a:off x="5982192" y="2868931"/>
            <a:ext cx="590372" cy="420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FBDB6-2013-4609-9DCD-EDAF88C7FF46}"/>
              </a:ext>
            </a:extLst>
          </p:cNvPr>
          <p:cNvSpPr/>
          <p:nvPr/>
        </p:nvSpPr>
        <p:spPr>
          <a:xfrm>
            <a:off x="3284881" y="4535424"/>
            <a:ext cx="2479827" cy="2926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61F0877-ECE5-48B8-BEA5-2C9FD292F5F8}"/>
              </a:ext>
            </a:extLst>
          </p:cNvPr>
          <p:cNvSpPr/>
          <p:nvPr/>
        </p:nvSpPr>
        <p:spPr>
          <a:xfrm>
            <a:off x="8907119" y="4535423"/>
            <a:ext cx="2479827" cy="2926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4525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6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A5E085-2581-49ED-8AC4-393C50BF3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92" y="1325563"/>
            <a:ext cx="8014208" cy="4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5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B53EEB-9E7B-4155-94D6-C723D2EF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46" y="1112635"/>
            <a:ext cx="5358280" cy="20781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360DC99-129B-4334-803F-049F2072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6" y="3429000"/>
            <a:ext cx="5443077" cy="32147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ACD52D-415C-4AE8-AC19-F08F9558E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6" y="282769"/>
            <a:ext cx="3985963" cy="15954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6D26EC-3E80-4B10-8C5D-1371EFED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76" y="1938683"/>
            <a:ext cx="4332906" cy="235432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F1F4B35-874B-4A3E-8D9E-92203A2A0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732" y="4293006"/>
            <a:ext cx="3254993" cy="21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5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Methodology (cont.)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8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E30FEA-B8F8-44B8-AA86-264B3FC0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728" y="1722287"/>
            <a:ext cx="1063443" cy="39475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136247D-6F83-4480-B72D-0C09B84E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947" y="1654927"/>
            <a:ext cx="1112215" cy="398122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376CBEB-30C6-447D-ACB7-1285BAE078DC}"/>
              </a:ext>
            </a:extLst>
          </p:cNvPr>
          <p:cNvSpPr/>
          <p:nvPr/>
        </p:nvSpPr>
        <p:spPr>
          <a:xfrm>
            <a:off x="4912093" y="3116179"/>
            <a:ext cx="1183907" cy="625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A3E5A4-4A1A-442C-8F78-2AB380162B78}"/>
              </a:ext>
            </a:extLst>
          </p:cNvPr>
          <p:cNvSpPr txBox="1"/>
          <p:nvPr/>
        </p:nvSpPr>
        <p:spPr>
          <a:xfrm>
            <a:off x="4606364" y="3955983"/>
            <a:ext cx="179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Hot encoder</a:t>
            </a:r>
          </a:p>
        </p:txBody>
      </p:sp>
    </p:spTree>
    <p:extLst>
      <p:ext uri="{BB962C8B-B14F-4D97-AF65-F5344CB8AC3E}">
        <p14:creationId xmlns:p14="http://schemas.microsoft.com/office/powerpoint/2010/main" val="191044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4FF-8899-4C29-8AC6-64633892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604397-0046-4431-9D5D-9D40568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07E89A-45CC-48EB-B6CA-9121B956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666" y="136525"/>
            <a:ext cx="7171241" cy="63368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5D18CC7-71F8-4BF4-A84A-7F31C3203C7F}"/>
              </a:ext>
            </a:extLst>
          </p:cNvPr>
          <p:cNvSpPr txBox="1"/>
          <p:nvPr/>
        </p:nvSpPr>
        <p:spPr>
          <a:xfrm>
            <a:off x="996367" y="152436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Epoch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AA16EC-78A5-440A-9317-5C762FD554DE}"/>
              </a:ext>
            </a:extLst>
          </p:cNvPr>
          <p:cNvSpPr txBox="1"/>
          <p:nvPr/>
        </p:nvSpPr>
        <p:spPr>
          <a:xfrm>
            <a:off x="1029903" y="1155032"/>
            <a:ext cx="81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 </a:t>
            </a:r>
            <a:r>
              <a:rPr lang="es-ES" dirty="0" err="1"/>
              <a:t>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9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666</Words>
  <Application>Microsoft Office PowerPoint</Application>
  <PresentationFormat>Panorámica</PresentationFormat>
  <Paragraphs>96</Paragraphs>
  <Slides>22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DINWebPro</vt:lpstr>
      <vt:lpstr>NexusSans</vt:lpstr>
      <vt:lpstr>Arial</vt:lpstr>
      <vt:lpstr>Calibri</vt:lpstr>
      <vt:lpstr>Calibri Light</vt:lpstr>
      <vt:lpstr>Tema de Office</vt:lpstr>
      <vt:lpstr>Image Recognition using Neural Networks</vt:lpstr>
      <vt:lpstr>Introduction</vt:lpstr>
      <vt:lpstr>Problem statement</vt:lpstr>
      <vt:lpstr>Methodology</vt:lpstr>
      <vt:lpstr>Methodology</vt:lpstr>
      <vt:lpstr>Methodology</vt:lpstr>
      <vt:lpstr>Methodology</vt:lpstr>
      <vt:lpstr>Methodology (cont.)</vt:lpstr>
      <vt:lpstr>Results</vt:lpstr>
      <vt:lpstr>Results</vt:lpstr>
      <vt:lpstr>Results</vt:lpstr>
      <vt:lpstr>Results</vt:lpstr>
      <vt:lpstr>Results</vt:lpstr>
      <vt:lpstr>Results</vt:lpstr>
      <vt:lpstr>Results</vt:lpstr>
      <vt:lpstr>Testing the algorithm image</vt:lpstr>
      <vt:lpstr>Further improvements and questions</vt:lpstr>
      <vt:lpstr>Further improvements and questions (cont.)</vt:lpstr>
      <vt:lpstr>PCA</vt:lpstr>
      <vt:lpstr>PCA</vt:lpstr>
      <vt:lpstr>PCA</vt:lpstr>
      <vt:lpstr>3D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 for Aerospace Engineering</dc:title>
  <dc:creator>Yi Qiang Ji</dc:creator>
  <cp:lastModifiedBy>Yi Qiang Ji</cp:lastModifiedBy>
  <cp:revision>63</cp:revision>
  <dcterms:created xsi:type="dcterms:W3CDTF">2012-07-30T22:48:03Z</dcterms:created>
  <dcterms:modified xsi:type="dcterms:W3CDTF">2021-06-16T09:49:45Z</dcterms:modified>
</cp:coreProperties>
</file>